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121" d="100"/>
          <a:sy n="121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DCDEA91-FD4A-8B34-EB0D-FCA2A905B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74DC44-B1A7-DED1-D2A3-BDB3EBAD8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20E8E-7391-2D41-89BE-94835FD33324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7AC6DC8-B228-8BF2-B86C-F68996D278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C25426-C33C-BED2-E14E-DFD3A4A5F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3E9F4-0459-5A46-A792-A2E9FECDB6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381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CB50B-CC98-C947-A9B5-3CE36E90EA27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E956B-B332-C94A-836C-1A9FBD0C07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9566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7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616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93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06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25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720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061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79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319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2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05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0263A-3663-CF44-8BB7-0FDC1F150266}" type="datetimeFigureOut">
              <a:rPr kumimoji="1" lang="ja-JP" altLang="en-US" smtClean="0"/>
              <a:t>2026/1/22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26910-7114-F347-8FE4-41CE617CFD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873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808080"/>
            </a:gs>
            <a:gs pos="30000">
              <a:schemeClr val="tx1">
                <a:lumMod val="0"/>
                <a:lumOff val="100000"/>
              </a:schemeClr>
            </a:gs>
            <a:gs pos="100000">
              <a:schemeClr val="tx1">
                <a:lumMod val="95000"/>
                <a:lumOff val="5000"/>
              </a:schemeClr>
            </a:gs>
            <a:gs pos="75000">
              <a:schemeClr val="tx1">
                <a:lumMod val="85000"/>
                <a:lumOff val="1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CAE0F1-234F-B626-24AB-7C48FA6C8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848" y="1678160"/>
            <a:ext cx="7429500" cy="1939925"/>
          </a:xfrm>
        </p:spPr>
        <p:txBody>
          <a:bodyPr>
            <a:normAutofit/>
          </a:bodyPr>
          <a:lstStyle/>
          <a:p>
            <a:endParaRPr lang="ja-JP" altLang="en-US" sz="6500">
              <a:latin typeface="YuKyokasho Medium" panose="02000500000000000000" pitchFamily="2" charset="-128"/>
              <a:ea typeface="YuKyokasho Medium" panose="02000500000000000000" pitchFamily="2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CE52CC-9E8F-31A7-F349-90713AEB7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327" y="3695057"/>
            <a:ext cx="7429500" cy="1268335"/>
          </a:xfrm>
        </p:spPr>
        <p:txBody>
          <a:bodyPr>
            <a:normAutofit/>
          </a:bodyPr>
          <a:lstStyle/>
          <a:p>
            <a:r>
              <a:rPr lang="ja-JP" altLang="en-US" sz="2600"/>
              <a:t>光と影を創り出す学舎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07E0451-3B73-E2B9-863D-DCD384FB9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60" y="2289877"/>
            <a:ext cx="5661450" cy="1103983"/>
          </a:xfrm>
          <a:prstGeom prst="rect">
            <a:avLst/>
          </a:prstGeom>
          <a:effectLst>
            <a:reflection endPos="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2791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808080"/>
            </a:gs>
            <a:gs pos="30000">
              <a:schemeClr val="tx1">
                <a:lumMod val="0"/>
                <a:lumOff val="100000"/>
              </a:schemeClr>
            </a:gs>
            <a:gs pos="100000">
              <a:schemeClr val="tx1">
                <a:lumMod val="95000"/>
                <a:lumOff val="5000"/>
              </a:schemeClr>
            </a:gs>
            <a:gs pos="75000">
              <a:schemeClr val="bg1">
                <a:lumMod val="85000"/>
                <a:lumOff val="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621342-6188-C40B-3599-EB2D6429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939602"/>
            <a:ext cx="3063832" cy="1077020"/>
          </a:xfrm>
          <a:gradFill>
            <a:gsLst>
              <a:gs pos="60000">
                <a:srgbClr val="808080"/>
              </a:gs>
              <a:gs pos="38000">
                <a:schemeClr val="tx1">
                  <a:lumMod val="0"/>
                  <a:lumOff val="10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75000">
                <a:schemeClr val="tx1">
                  <a:lumMod val="85000"/>
                  <a:lumOff val="15000"/>
                </a:schemeClr>
              </a:gs>
            </a:gsLst>
            <a:lin ang="2700000" scaled="1"/>
          </a:gradFill>
        </p:spPr>
        <p:txBody>
          <a:bodyPr/>
          <a:lstStyle/>
          <a:p>
            <a:r>
              <a:rPr kumimoji="1" lang="ja-JP" altLang="en-US"/>
              <a:t>光影舎とは。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DF4603-91A6-8F9E-1C73-13602F55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2126258"/>
            <a:ext cx="9037552" cy="3948246"/>
          </a:xfrm>
        </p:spPr>
        <p:txBody>
          <a:bodyPr/>
          <a:lstStyle/>
          <a:p>
            <a:pPr>
              <a:lnSpc>
                <a:spcPct val="200000"/>
              </a:lnSpc>
              <a:buFont typeface="システムフォント（レギュラー）"/>
              <a:buChar char="💡"/>
            </a:pPr>
            <a:r>
              <a:rPr kumimoji="1" lang="ja-JP" altLang="en-US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光影舎は、照明部と撮影部があります。その理由！</a:t>
            </a:r>
            <a:endParaRPr kumimoji="1" lang="en-US" altLang="ja-JP" dirty="0">
              <a:latin typeface="Hiragino Kaku Gothic Std W8" panose="020B0800000000000000" pitchFamily="34" charset="-128"/>
              <a:ea typeface="Hiragino Kaku Gothic Std W8" panose="020B0800000000000000" pitchFamily="34" charset="-128"/>
            </a:endParaRPr>
          </a:p>
          <a:p>
            <a:pPr marL="0" indent="0">
              <a:buNone/>
            </a:pPr>
            <a:r>
              <a:rPr lang="ja-JP" altLang="en-US" sz="1950">
                <a:latin typeface="MS PMincho" panose="02020600040205080304" pitchFamily="18" charset="-128"/>
                <a:ea typeface="MS PMincho" panose="02020600040205080304" pitchFamily="18" charset="-128"/>
              </a:rPr>
              <a:t>現状多くの照明会社、撮影会社は分かれていています。</a:t>
            </a:r>
            <a:endParaRPr lang="en-US" altLang="ja-JP" sz="195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marL="0" indent="0">
              <a:buNone/>
            </a:pPr>
            <a:r>
              <a:rPr lang="ja-JP" altLang="en-US" sz="1950">
                <a:latin typeface="MS PMincho" panose="02020600040205080304" pitchFamily="18" charset="-128"/>
                <a:ea typeface="MS PMincho" panose="02020600040205080304" pitchFamily="18" charset="-128"/>
              </a:rPr>
              <a:t>しかし、撮影に入ると、照明部と撮影部は緊密のやり取りをしなければいけません。</a:t>
            </a:r>
            <a:endParaRPr lang="en-US" altLang="ja-JP" sz="195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marL="0" indent="0">
              <a:buNone/>
            </a:pPr>
            <a:r>
              <a:rPr lang="ja-JP" altLang="en-US" sz="1950">
                <a:latin typeface="MS PMincho" panose="02020600040205080304" pitchFamily="18" charset="-128"/>
                <a:ea typeface="MS PMincho" panose="02020600040205080304" pitchFamily="18" charset="-128"/>
              </a:rPr>
              <a:t>照明会社の光影舎の社長がある日ふと思いました</a:t>
            </a:r>
            <a:endParaRPr lang="en-US" altLang="ja-JP" sz="195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marL="0" indent="0">
              <a:buNone/>
            </a:pPr>
            <a:r>
              <a:rPr lang="ja-JP" altLang="en-US" sz="1950">
                <a:latin typeface="MS PMincho" panose="02020600040205080304" pitchFamily="18" charset="-128"/>
                <a:ea typeface="MS PMincho" panose="02020600040205080304" pitchFamily="18" charset="-128"/>
              </a:rPr>
              <a:t>「では、何故会社は別れているの？」</a:t>
            </a:r>
            <a:endParaRPr lang="en-US" altLang="ja-JP" sz="195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  <a:p>
            <a:pPr marL="0" indent="0">
              <a:buNone/>
            </a:pPr>
            <a:r>
              <a:rPr lang="ja-JP" altLang="en-US" sz="1950">
                <a:latin typeface="MS PMincho" panose="02020600040205080304" pitchFamily="18" charset="-128"/>
                <a:ea typeface="MS PMincho" panose="02020600040205080304" pitchFamily="18" charset="-128"/>
              </a:rPr>
              <a:t>そんな訳で、光影舎に撮影部が誕生しました！！</a:t>
            </a:r>
            <a:endParaRPr lang="en-US" altLang="ja-JP" sz="1950" dirty="0"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000E3C-BD9D-552A-F2F7-E4394347C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141" y="5213413"/>
            <a:ext cx="1973205" cy="14799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F734DE1-B814-C7D0-06E1-2CB3C52F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84" y="5213413"/>
            <a:ext cx="1856724" cy="139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3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808080"/>
            </a:gs>
            <a:gs pos="30000">
              <a:schemeClr val="tx1">
                <a:lumMod val="0"/>
                <a:lumOff val="100000"/>
              </a:schemeClr>
            </a:gs>
            <a:gs pos="100000">
              <a:schemeClr val="tx1">
                <a:lumMod val="95000"/>
                <a:lumOff val="5000"/>
              </a:schemeClr>
            </a:gs>
            <a:gs pos="75000">
              <a:schemeClr val="bg1">
                <a:lumMod val="85000"/>
                <a:lumOff val="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ED2C7F-9673-114E-D411-2E2F391D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>
                <a:latin typeface="HGPGothicE" panose="020B0900000000000000" pitchFamily="34" charset="-128"/>
                <a:ea typeface="HGPGothicE" panose="020B0900000000000000" pitchFamily="34" charset="-128"/>
              </a:rPr>
              <a:t>インターン？アルバイト？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396842-B267-F045-DA93-587DDC03E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システムフォント（レギュラー）"/>
              <a:buChar char="💡"/>
            </a:pPr>
            <a:r>
              <a:rPr lang="ja-JP" altLang="en-US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どちら</a:t>
            </a:r>
            <a:r>
              <a:rPr kumimoji="1" lang="ja-JP" altLang="en-US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でも大丈夫です！！</a:t>
            </a:r>
            <a:endParaRPr kumimoji="1" lang="en-US" altLang="ja-JP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  <a:p>
            <a:pPr>
              <a:buFont typeface="システムフォント（レギュラー）"/>
              <a:buChar char="💡"/>
            </a:pPr>
            <a:endParaRPr kumimoji="1" lang="en-US" altLang="ja-JP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/>
              <a:t>    とりあえず現場を経験しましょう！！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8FEEE6-AB96-5152-564A-6D72D0D1E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080" y="3653155"/>
            <a:ext cx="3020326" cy="22652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2490C21-DD20-9D01-9DD6-8B6FC32B2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637" y="3653155"/>
            <a:ext cx="3020326" cy="22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808080"/>
            </a:gs>
            <a:gs pos="30000">
              <a:schemeClr val="tx1">
                <a:lumMod val="0"/>
                <a:lumOff val="100000"/>
              </a:schemeClr>
            </a:gs>
            <a:gs pos="100000">
              <a:schemeClr val="tx1">
                <a:lumMod val="95000"/>
                <a:lumOff val="5000"/>
              </a:schemeClr>
            </a:gs>
            <a:gs pos="75000">
              <a:schemeClr val="bg1">
                <a:lumMod val="85000"/>
                <a:lumOff val="1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3E1E26-0BF5-079D-EE14-E39AF2AE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照明部？撮影部？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355CE7-AD9B-E594-0CF2-B1803CC8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95" y="2016622"/>
            <a:ext cx="8543925" cy="3535462"/>
          </a:xfrm>
        </p:spPr>
        <p:txBody>
          <a:bodyPr/>
          <a:lstStyle/>
          <a:p>
            <a:pPr>
              <a:buFont typeface="システムフォント（レギュラー）"/>
              <a:buChar char="💡"/>
            </a:pPr>
            <a:r>
              <a:rPr lang="ja-JP" altLang="en-US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どちらでも大丈夫です！！</a:t>
            </a:r>
            <a:endParaRPr lang="en-US" altLang="ja-JP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  <a:p>
            <a:pPr marL="0" indent="0">
              <a:buNone/>
            </a:pPr>
            <a:endParaRPr lang="en-US" altLang="ja-JP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  <a:p>
            <a:pPr marL="0" indent="0">
              <a:buNone/>
            </a:pPr>
            <a:r>
              <a:rPr lang="ja-JP" altLang="en-US"/>
              <a:t> </a:t>
            </a:r>
            <a:r>
              <a:rPr lang="en-US" altLang="ja-JP" dirty="0"/>
              <a:t>  </a:t>
            </a:r>
            <a:r>
              <a:rPr lang="ja-JP" altLang="en-US"/>
              <a:t>とりあえず両方やってみましょう！！</a:t>
            </a:r>
            <a:endParaRPr lang="en-US" altLang="ja-JP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EAC60E5-AF6B-4C22-B750-848C2462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3200" y="3338073"/>
            <a:ext cx="3168048" cy="237603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1732034-191E-A563-FF9A-89B4D56F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363" y="3429000"/>
            <a:ext cx="3388036" cy="25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D3E136B-456E-56C5-79F2-2176410ED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1" y="2979647"/>
            <a:ext cx="3508213" cy="26311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C0D9F31-0E44-178B-604F-4B54E7E43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512" y="2979647"/>
            <a:ext cx="3508213" cy="26311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D8ADACE-6095-A21B-5908-7B33F31BD615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50000">
                <a:srgbClr val="808080"/>
              </a:gs>
              <a:gs pos="30000">
                <a:schemeClr val="tx1">
                  <a:lumMod val="0"/>
                  <a:lumOff val="10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  <a:gs pos="75000">
                <a:schemeClr val="bg1">
                  <a:lumMod val="85000"/>
                  <a:lumOff val="15000"/>
                </a:schemeClr>
              </a:gs>
            </a:gsLst>
            <a:lin ang="2700000" scaled="1"/>
          </a:gradFill>
        </p:spPr>
        <p:txBody>
          <a:bodyPr/>
          <a:lstStyle/>
          <a:p>
            <a:pPr algn="ctr"/>
            <a:r>
              <a:rPr kumimoji="1" lang="ja-JP" altLang="en-US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ポスプロ部門も検討中！！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18C33A2-2BA2-936F-D98D-0382FA421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63967" y="2979647"/>
            <a:ext cx="3508213" cy="2631160"/>
          </a:xfrm>
        </p:spPr>
      </p:pic>
    </p:spTree>
    <p:extLst>
      <p:ext uri="{BB962C8B-B14F-4D97-AF65-F5344CB8AC3E}">
        <p14:creationId xmlns:p14="http://schemas.microsoft.com/office/powerpoint/2010/main" val="2471304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143</TotalTime>
  <Words>133</Words>
  <Application>Microsoft Macintosh PowerPoint</Application>
  <PresentationFormat>A4 210 x 297 mm</PresentationFormat>
  <Paragraphs>17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6" baseType="lpstr">
      <vt:lpstr>HGPGothicE</vt:lpstr>
      <vt:lpstr>HGSSoeiKakugothicUB</vt:lpstr>
      <vt:lpstr>Hiragino Kaku Gothic Std W8</vt:lpstr>
      <vt:lpstr>MS PMincho</vt:lpstr>
      <vt:lpstr>YuKyokasho Medium</vt:lpstr>
      <vt:lpstr>システムフォント（レギュラー）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光影舎とは。</vt:lpstr>
      <vt:lpstr>インターン？アルバイト？</vt:lpstr>
      <vt:lpstr>照明部？撮影部？</vt:lpstr>
      <vt:lpstr>ポスプロ部門も検討中！！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正俊 田部谷</dc:creator>
  <cp:lastModifiedBy>正俊 田部谷</cp:lastModifiedBy>
  <cp:revision>8</cp:revision>
  <cp:lastPrinted>2026-01-22T03:48:33Z</cp:lastPrinted>
  <dcterms:created xsi:type="dcterms:W3CDTF">2026-01-22T01:43:04Z</dcterms:created>
  <dcterms:modified xsi:type="dcterms:W3CDTF">2026-01-22T04:06:06Z</dcterms:modified>
</cp:coreProperties>
</file>